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301" r:id="rId4"/>
    <p:sldId id="284" r:id="rId5"/>
    <p:sldId id="257" r:id="rId6"/>
    <p:sldId id="302" r:id="rId7"/>
    <p:sldId id="306" r:id="rId8"/>
    <p:sldId id="303" r:id="rId9"/>
    <p:sldId id="304" r:id="rId10"/>
    <p:sldId id="309" r:id="rId11"/>
    <p:sldId id="308" r:id="rId12"/>
    <p:sldId id="307" r:id="rId13"/>
    <p:sldId id="310" r:id="rId14"/>
    <p:sldId id="305" r:id="rId15"/>
    <p:sldId id="311" r:id="rId16"/>
    <p:sldId id="312" r:id="rId17"/>
    <p:sldId id="313" r:id="rId18"/>
    <p:sldId id="270" r:id="rId19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h62j3D0VW41gOD0VYX5jfsI/Ga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0" y="1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275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3680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460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9357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1142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56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711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4699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083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6016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9735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81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536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1234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2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>
            <a:spLocks noGrp="1"/>
          </p:cNvSpPr>
          <p:nvPr>
            <p:ph type="subTitle" idx="1"/>
          </p:nvPr>
        </p:nvSpPr>
        <p:spPr>
          <a:xfrm>
            <a:off x="767408" y="4005064"/>
            <a:ext cx="108012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title"/>
          </p:nvPr>
        </p:nvSpPr>
        <p:spPr>
          <a:xfrm>
            <a:off x="719403" y="2204864"/>
            <a:ext cx="10849205" cy="172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body" idx="2"/>
          </p:nvPr>
        </p:nvSpPr>
        <p:spPr>
          <a:xfrm>
            <a:off x="767408" y="5085184"/>
            <a:ext cx="1080120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18"/>
          <p:cNvCxnSpPr/>
          <p:nvPr/>
        </p:nvCxnSpPr>
        <p:spPr>
          <a:xfrm>
            <a:off x="119336" y="908721"/>
            <a:ext cx="11882205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1" name="Google Shape;21;p18"/>
          <p:cNvSpPr/>
          <p:nvPr/>
        </p:nvSpPr>
        <p:spPr>
          <a:xfrm>
            <a:off x="11568608" y="760086"/>
            <a:ext cx="216024" cy="2206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8"/>
          <p:cNvSpPr/>
          <p:nvPr/>
        </p:nvSpPr>
        <p:spPr>
          <a:xfrm>
            <a:off x="288535" y="836714"/>
            <a:ext cx="118833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>
            <a:spLocks noGrp="1"/>
          </p:cNvSpPr>
          <p:nvPr>
            <p:ph type="subTitle" idx="1"/>
          </p:nvPr>
        </p:nvSpPr>
        <p:spPr>
          <a:xfrm>
            <a:off x="983432" y="2708920"/>
            <a:ext cx="10369152" cy="1014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983432" y="3795655"/>
            <a:ext cx="10369152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2"/>
          </p:nvPr>
        </p:nvSpPr>
        <p:spPr>
          <a:xfrm>
            <a:off x="983426" y="5091799"/>
            <a:ext cx="10368899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" name="Google Shape;35;p20"/>
          <p:cNvCxnSpPr/>
          <p:nvPr/>
        </p:nvCxnSpPr>
        <p:spPr>
          <a:xfrm>
            <a:off x="10632504" y="332656"/>
            <a:ext cx="1290743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6" name="Google Shape;36;p20"/>
          <p:cNvSpPr/>
          <p:nvPr/>
        </p:nvSpPr>
        <p:spPr>
          <a:xfrm>
            <a:off x="11707223" y="260649"/>
            <a:ext cx="118833" cy="14401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0"/>
          <p:cNvSpPr/>
          <p:nvPr/>
        </p:nvSpPr>
        <p:spPr>
          <a:xfrm>
            <a:off x="10724294" y="260649"/>
            <a:ext cx="118833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2">
  <p:cSld name="Title Slide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>
            <a:spLocks noGrp="1"/>
          </p:cNvSpPr>
          <p:nvPr>
            <p:ph type="subTitle" idx="1"/>
          </p:nvPr>
        </p:nvSpPr>
        <p:spPr>
          <a:xfrm>
            <a:off x="1828800" y="4005066"/>
            <a:ext cx="8534400" cy="10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title"/>
          </p:nvPr>
        </p:nvSpPr>
        <p:spPr>
          <a:xfrm>
            <a:off x="719403" y="2204864"/>
            <a:ext cx="10849205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2"/>
          </p:nvPr>
        </p:nvSpPr>
        <p:spPr>
          <a:xfrm>
            <a:off x="1828800" y="5013177"/>
            <a:ext cx="8534400" cy="1008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section Header">
  <p:cSld name="Subsection 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subTitle" idx="1"/>
          </p:nvPr>
        </p:nvSpPr>
        <p:spPr>
          <a:xfrm>
            <a:off x="205811" y="1997478"/>
            <a:ext cx="6207422" cy="8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title"/>
          </p:nvPr>
        </p:nvSpPr>
        <p:spPr>
          <a:xfrm>
            <a:off x="196999" y="980728"/>
            <a:ext cx="6207422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22"/>
          <p:cNvCxnSpPr/>
          <p:nvPr/>
        </p:nvCxnSpPr>
        <p:spPr>
          <a:xfrm>
            <a:off x="10632504" y="332656"/>
            <a:ext cx="1290743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47" name="Google Shape;47;p22"/>
          <p:cNvSpPr/>
          <p:nvPr/>
        </p:nvSpPr>
        <p:spPr>
          <a:xfrm>
            <a:off x="11707223" y="260649"/>
            <a:ext cx="118833" cy="14401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2"/>
          <p:cNvSpPr/>
          <p:nvPr/>
        </p:nvSpPr>
        <p:spPr>
          <a:xfrm>
            <a:off x="10724294" y="260649"/>
            <a:ext cx="118833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Google Shape;49;p22"/>
          <p:cNvCxnSpPr/>
          <p:nvPr/>
        </p:nvCxnSpPr>
        <p:spPr>
          <a:xfrm>
            <a:off x="154897" y="1843566"/>
            <a:ext cx="6249524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50" name="Google Shape;50;p22"/>
          <p:cNvSpPr/>
          <p:nvPr/>
        </p:nvSpPr>
        <p:spPr>
          <a:xfrm>
            <a:off x="6066605" y="1710761"/>
            <a:ext cx="202805" cy="21476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2"/>
          <p:cNvSpPr/>
          <p:nvPr/>
        </p:nvSpPr>
        <p:spPr>
          <a:xfrm>
            <a:off x="324096" y="1789442"/>
            <a:ext cx="118833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2"/>
          </p:nvPr>
        </p:nvSpPr>
        <p:spPr>
          <a:xfrm>
            <a:off x="196999" y="2999749"/>
            <a:ext cx="6216234" cy="352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800"/>
              </a:spcBef>
              <a:spcAft>
                <a:spcPts val="0"/>
              </a:spcAft>
              <a:buClr>
                <a:srgbClr val="494429"/>
              </a:buClr>
              <a:buSzPts val="2000"/>
              <a:buChar char="▪"/>
              <a:defRPr sz="2000"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/>
            </a:lvl2pPr>
            <a:lvl3pPr marL="1371600" lvl="2" indent="-3302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Char char="o"/>
              <a:defRPr sz="1600"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✔"/>
              <a:defRPr sz="1400"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⮚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190418" y="1052650"/>
            <a:ext cx="5833493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6168007" y="1052514"/>
            <a:ext cx="5833493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8" name="Google Shape;58;p23"/>
          <p:cNvCxnSpPr/>
          <p:nvPr/>
        </p:nvCxnSpPr>
        <p:spPr>
          <a:xfrm>
            <a:off x="119336" y="908721"/>
            <a:ext cx="11882205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59" name="Google Shape;59;p23"/>
          <p:cNvSpPr/>
          <p:nvPr/>
        </p:nvSpPr>
        <p:spPr>
          <a:xfrm>
            <a:off x="288535" y="836714"/>
            <a:ext cx="118833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3"/>
          <p:cNvSpPr/>
          <p:nvPr/>
        </p:nvSpPr>
        <p:spPr>
          <a:xfrm>
            <a:off x="11568608" y="760086"/>
            <a:ext cx="216024" cy="2206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">
  <p:cSld name="Two Content 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90418" y="1052650"/>
            <a:ext cx="5833569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body" idx="2"/>
          </p:nvPr>
        </p:nvSpPr>
        <p:spPr>
          <a:xfrm>
            <a:off x="6167931" y="1052514"/>
            <a:ext cx="5833569" cy="54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800"/>
              </a:spcBef>
              <a:spcAft>
                <a:spcPts val="0"/>
              </a:spcAft>
              <a:buClr>
                <a:srgbClr val="494429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o"/>
              <a:defRPr/>
            </a:lvl3pPr>
            <a:lvl4pPr marL="1828800" lvl="3" indent="-34290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Char char="✔"/>
              <a:defRPr/>
            </a:lvl4pPr>
            <a:lvl5pPr marL="2286000" lvl="4" indent="-3429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⮚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24"/>
          <p:cNvCxnSpPr/>
          <p:nvPr/>
        </p:nvCxnSpPr>
        <p:spPr>
          <a:xfrm>
            <a:off x="119336" y="908721"/>
            <a:ext cx="11882205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67" name="Google Shape;67;p24"/>
          <p:cNvSpPr/>
          <p:nvPr/>
        </p:nvSpPr>
        <p:spPr>
          <a:xfrm>
            <a:off x="288535" y="836714"/>
            <a:ext cx="118833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4"/>
          <p:cNvSpPr/>
          <p:nvPr/>
        </p:nvSpPr>
        <p:spPr>
          <a:xfrm>
            <a:off x="11568608" y="760086"/>
            <a:ext cx="216024" cy="2206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24"/>
          <p:cNvCxnSpPr/>
          <p:nvPr/>
        </p:nvCxnSpPr>
        <p:spPr>
          <a:xfrm>
            <a:off x="6023992" y="1052514"/>
            <a:ext cx="0" cy="5476874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25"/>
          <p:cNvCxnSpPr/>
          <p:nvPr/>
        </p:nvCxnSpPr>
        <p:spPr>
          <a:xfrm>
            <a:off x="10632504" y="332656"/>
            <a:ext cx="1290743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73" name="Google Shape;73;p25"/>
          <p:cNvSpPr/>
          <p:nvPr/>
        </p:nvSpPr>
        <p:spPr>
          <a:xfrm>
            <a:off x="11707223" y="260649"/>
            <a:ext cx="118833" cy="14401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5"/>
          <p:cNvSpPr/>
          <p:nvPr/>
        </p:nvSpPr>
        <p:spPr>
          <a:xfrm>
            <a:off x="10724294" y="260649"/>
            <a:ext cx="118833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Blank">
  <p:cSld name="True 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body" idx="1"/>
          </p:nvPr>
        </p:nvSpPr>
        <p:spPr>
          <a:xfrm>
            <a:off x="190459" y="1052736"/>
            <a:ext cx="11811083" cy="547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800"/>
              </a:spcBef>
              <a:spcAft>
                <a:spcPts val="0"/>
              </a:spcAft>
              <a:buClr>
                <a:srgbClr val="494429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49442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urier New"/>
              <a:buChar char="o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oto Sans Symbols"/>
              <a:buChar char="⮚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subTitle" idx="1"/>
          </p:nvPr>
        </p:nvSpPr>
        <p:spPr>
          <a:xfrm>
            <a:off x="767408" y="4005064"/>
            <a:ext cx="10801200" cy="108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1800" dirty="0" err="1"/>
              <a:t>Jaehong</a:t>
            </a:r>
            <a:r>
              <a:rPr lang="en-US" sz="1800" dirty="0"/>
              <a:t> Kim, </a:t>
            </a:r>
            <a:r>
              <a:rPr lang="en-US" sz="1800" dirty="0" err="1"/>
              <a:t>Youngmok</a:t>
            </a:r>
            <a:r>
              <a:rPr lang="en-US" sz="1800" dirty="0"/>
              <a:t> Jung, </a:t>
            </a:r>
            <a:r>
              <a:rPr lang="en-US" sz="1800" dirty="0" err="1"/>
              <a:t>Hyunho</a:t>
            </a:r>
            <a:r>
              <a:rPr lang="en-US" sz="1800" dirty="0"/>
              <a:t> Yeo, </a:t>
            </a:r>
            <a:r>
              <a:rPr lang="en-US" sz="1800" dirty="0" err="1"/>
              <a:t>Juncheol</a:t>
            </a:r>
            <a:r>
              <a:rPr lang="en-US" sz="1800" dirty="0"/>
              <a:t> Ye, </a:t>
            </a:r>
            <a:r>
              <a:rPr lang="en-US" sz="1800" dirty="0" err="1"/>
              <a:t>Dongsu</a:t>
            </a:r>
            <a:r>
              <a:rPr lang="en-US" sz="1800" dirty="0"/>
              <a:t> 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1800" dirty="0"/>
              <a:t>SIGCOMM ‘20: Proceedings of the Annual conference of the ACM </a:t>
            </a:r>
            <a:r>
              <a:rPr lang="en-US" sz="1800" dirty="0" err="1"/>
              <a:t>Speical</a:t>
            </a:r>
            <a:r>
              <a:rPr lang="en-US" sz="1800" dirty="0"/>
              <a:t> Group on Data Communication on the applications, technologies, architectures, and protocol for computer communication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endParaRPr sz="1800" dirty="0"/>
          </a:p>
        </p:txBody>
      </p:sp>
      <p:sp>
        <p:nvSpPr>
          <p:cNvPr id="83" name="Google Shape;83;p1"/>
          <p:cNvSpPr txBox="1">
            <a:spLocks noGrp="1"/>
          </p:cNvSpPr>
          <p:nvPr>
            <p:ph type="title"/>
          </p:nvPr>
        </p:nvSpPr>
        <p:spPr>
          <a:xfrm>
            <a:off x="767408" y="3203348"/>
            <a:ext cx="10849205" cy="50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2400" dirty="0"/>
              <a:t>Neural-Enhanced Live Streaming : Improving Live Video Ingest via Online Learning</a:t>
            </a:r>
            <a:endParaRPr sz="2400" dirty="0"/>
          </a:p>
        </p:txBody>
      </p:sp>
      <p:sp>
        <p:nvSpPr>
          <p:cNvPr id="84" name="Google Shape;84;p1"/>
          <p:cNvSpPr txBox="1">
            <a:spLocks noGrp="1"/>
          </p:cNvSpPr>
          <p:nvPr>
            <p:ph type="body" idx="2"/>
          </p:nvPr>
        </p:nvSpPr>
        <p:spPr>
          <a:xfrm>
            <a:off x="767408" y="5085184"/>
            <a:ext cx="1080120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/>
              <a:t>Dong Hyeon Lee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/>
              <a:t>Chung-Ang University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/>
              <a:t>enjoying1018@naver.com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/>
              <a:t>August. 19th 2021</a:t>
            </a:r>
            <a:endParaRPr dirty="0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36560" y="142982"/>
            <a:ext cx="952731" cy="894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"/>
          <p:cNvCxnSpPr/>
          <p:nvPr/>
        </p:nvCxnSpPr>
        <p:spPr>
          <a:xfrm>
            <a:off x="839416" y="3881083"/>
            <a:ext cx="1290743" cy="0"/>
          </a:xfrm>
          <a:prstGeom prst="straightConnector1">
            <a:avLst/>
          </a:prstGeom>
          <a:noFill/>
          <a:ln w="381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87" name="Google Shape;87;p1"/>
          <p:cNvSpPr/>
          <p:nvPr/>
        </p:nvSpPr>
        <p:spPr>
          <a:xfrm>
            <a:off x="1914135" y="3809076"/>
            <a:ext cx="118833" cy="14401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  <a:reflection stA="52000" endA="300" endPos="35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931206" y="3809076"/>
            <a:ext cx="118833" cy="14401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967" y="259695"/>
            <a:ext cx="1356478" cy="66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Content-adaptive trainer(2)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EF955E-55F1-45A3-8B03-A86D427CD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898" y="1017060"/>
            <a:ext cx="3868805" cy="58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Super-resolution processor</a:t>
            </a: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CAB02E9E-C839-4BFF-B444-7F2B03F8A20B}"/>
              </a:ext>
            </a:extLst>
          </p:cNvPr>
          <p:cNvSpPr txBox="1">
            <a:spLocks/>
          </p:cNvSpPr>
          <p:nvPr/>
        </p:nvSpPr>
        <p:spPr>
          <a:xfrm>
            <a:off x="293935" y="1134218"/>
            <a:ext cx="11159713" cy="116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sz="2300" dirty="0"/>
              <a:t>Up to 1080p(1080p </a:t>
            </a:r>
            <a:r>
              <a:rPr lang="ko-KR" altLang="en-US" sz="2300" dirty="0"/>
              <a:t>의 </a:t>
            </a:r>
            <a:r>
              <a:rPr lang="ko-KR" altLang="en-US" sz="2300" dirty="0" err="1"/>
              <a:t>영상까지만</a:t>
            </a:r>
            <a:r>
              <a:rPr lang="ko-KR" altLang="en-US" sz="2300" dirty="0"/>
              <a:t> 더 개선시킬 수 있다</a:t>
            </a:r>
            <a:r>
              <a:rPr lang="en-US" altLang="ko-KR" sz="2300" dirty="0"/>
              <a:t>)</a:t>
            </a:r>
            <a:endParaRPr lang="en-US" sz="2300" dirty="0"/>
          </a:p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sz="2300" dirty="0"/>
              <a:t>With multiple GPU, Super-resolution processor can make 4K(</a:t>
            </a:r>
            <a:r>
              <a:rPr lang="ko-KR" altLang="en-US" sz="2300" dirty="0"/>
              <a:t>분할처리</a:t>
            </a:r>
            <a:r>
              <a:rPr lang="en-US" altLang="ko-KR" sz="2300" dirty="0"/>
              <a:t>)</a:t>
            </a:r>
          </a:p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altLang="ko-KR" sz="2300" dirty="0"/>
              <a:t>Recent patch -&gt;more weight (from trainer)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B5A496-3BA1-4EE3-B041-1BBF1906D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22"/>
          <a:stretch/>
        </p:blipFill>
        <p:spPr>
          <a:xfrm>
            <a:off x="462660" y="2628876"/>
            <a:ext cx="11443288" cy="2226588"/>
          </a:xfrm>
          <a:prstGeom prst="rect">
            <a:avLst/>
          </a:prstGeom>
        </p:spPr>
      </p:pic>
      <p:pic>
        <p:nvPicPr>
          <p:cNvPr id="8" name="그림 7" descr="텍스트, 문구, 연필이(가) 표시된 사진&#10;&#10;자동 생성된 설명">
            <a:extLst>
              <a:ext uri="{FF2B5EF4-FFF2-40B4-BE49-F238E27FC236}">
                <a16:creationId xmlns:a16="http://schemas.microsoft.com/office/drawing/2014/main" id="{A61D8264-9FA6-4A3B-8DD9-C6A75EFA1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421"/>
          <a:stretch/>
        </p:blipFill>
        <p:spPr>
          <a:xfrm>
            <a:off x="802372" y="5034040"/>
            <a:ext cx="10142837" cy="13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66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 err="1"/>
              <a:t>LiveNAS</a:t>
            </a:r>
            <a:r>
              <a:rPr lang="en-US" dirty="0"/>
              <a:t> System- review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FFBDF-D793-42A7-8F2C-683542DB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6" y="3994084"/>
            <a:ext cx="11470687" cy="2535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C1DC31-6FC0-423D-98E5-BDA13EF37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16"/>
          <a:stretch/>
        </p:blipFill>
        <p:spPr>
          <a:xfrm>
            <a:off x="2085925" y="1876096"/>
            <a:ext cx="7617752" cy="2293883"/>
          </a:xfrm>
          <a:prstGeom prst="rect">
            <a:avLst/>
          </a:prstGeom>
        </p:spPr>
      </p:pic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8DE54676-A548-45C6-9B65-3F0C97C2EC9F}"/>
              </a:ext>
            </a:extLst>
          </p:cNvPr>
          <p:cNvSpPr txBox="1">
            <a:spLocks/>
          </p:cNvSpPr>
          <p:nvPr/>
        </p:nvSpPr>
        <p:spPr>
          <a:xfrm>
            <a:off x="190459" y="1018120"/>
            <a:ext cx="11159713" cy="87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altLang="ko-KR" sz="2300" dirty="0"/>
              <a:t>Input = 270p, 360p, 540p, 720p, 1080p</a:t>
            </a:r>
          </a:p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altLang="ko-KR" sz="2300" dirty="0"/>
              <a:t>Output = 1080p or 4K</a:t>
            </a:r>
          </a:p>
        </p:txBody>
      </p:sp>
    </p:spTree>
    <p:extLst>
      <p:ext uri="{BB962C8B-B14F-4D97-AF65-F5344CB8AC3E}">
        <p14:creationId xmlns:p14="http://schemas.microsoft.com/office/powerpoint/2010/main" val="242073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Implementation</a:t>
            </a: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8DE54676-A548-45C6-9B65-3F0C97C2EC9F}"/>
              </a:ext>
            </a:extLst>
          </p:cNvPr>
          <p:cNvSpPr txBox="1">
            <a:spLocks/>
          </p:cNvSpPr>
          <p:nvPr/>
        </p:nvSpPr>
        <p:spPr>
          <a:xfrm>
            <a:off x="190459" y="1018120"/>
            <a:ext cx="11159713" cy="48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altLang="ko-KR" sz="2300" dirty="0"/>
              <a:t>Used </a:t>
            </a:r>
            <a:r>
              <a:rPr lang="en-US" altLang="ko-KR" sz="2300" dirty="0" err="1"/>
              <a:t>webRTC</a:t>
            </a:r>
            <a:r>
              <a:rPr lang="en-US" altLang="ko-KR" sz="2300" dirty="0"/>
              <a:t> Framework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7BF848B-4129-4574-99FC-1A9E1A02A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225" y="2656489"/>
            <a:ext cx="7571613" cy="247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7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Evaluation(1) : used mahimahi emulator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B57282-5CED-47B0-967F-5C8D5E2A7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5" t="3130" r="825" b="2895"/>
          <a:stretch/>
        </p:blipFill>
        <p:spPr>
          <a:xfrm>
            <a:off x="1626899" y="1995750"/>
            <a:ext cx="8229948" cy="345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7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Evaluation(2) : </a:t>
            </a:r>
            <a:r>
              <a:rPr lang="en-US" altLang="ko-KR" dirty="0"/>
              <a:t>used mahimahi emulator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3811B3-CFA3-466E-8BE4-09E538A8D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8" t="1588" r="3921" b="1554"/>
          <a:stretch/>
        </p:blipFill>
        <p:spPr>
          <a:xfrm>
            <a:off x="1150881" y="1757856"/>
            <a:ext cx="4319753" cy="4177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9CA223-01A4-4706-87DD-FE34F2EFC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06" t="-1" r="5127" b="1669"/>
          <a:stretch/>
        </p:blipFill>
        <p:spPr>
          <a:xfrm>
            <a:off x="6487509" y="1757856"/>
            <a:ext cx="4177863" cy="41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2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Real Example(1)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F22AA-C360-40CE-8FC0-CAAB1373B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6" b="52529"/>
          <a:stretch/>
        </p:blipFill>
        <p:spPr>
          <a:xfrm>
            <a:off x="1573473" y="1050640"/>
            <a:ext cx="9288970" cy="55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5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Real Example(2)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D5898-BDD1-48CA-BE51-4BFBA8374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70805" r="197" b="5620"/>
          <a:stretch/>
        </p:blipFill>
        <p:spPr>
          <a:xfrm>
            <a:off x="1670375" y="1208869"/>
            <a:ext cx="9004740" cy="2645800"/>
          </a:xfrm>
          <a:prstGeom prst="rect">
            <a:avLst/>
          </a:prstGeom>
        </p:spPr>
      </p:pic>
      <p:pic>
        <p:nvPicPr>
          <p:cNvPr id="6" name="그림 5" descr="텍스트, 바닥, 사람, 스포츠이(가) 표시된 사진&#10;&#10;자동 생성된 설명">
            <a:extLst>
              <a:ext uri="{FF2B5EF4-FFF2-40B4-BE49-F238E27FC236}">
                <a16:creationId xmlns:a16="http://schemas.microsoft.com/office/drawing/2014/main" id="{06ACD48E-D3F8-4BC1-839D-FB68C6E6C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5" r="2481" b="3345"/>
          <a:stretch/>
        </p:blipFill>
        <p:spPr>
          <a:xfrm>
            <a:off x="2053619" y="4146071"/>
            <a:ext cx="8249147" cy="25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9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title"/>
          </p:nvPr>
        </p:nvSpPr>
        <p:spPr>
          <a:xfrm>
            <a:off x="1055440" y="3717032"/>
            <a:ext cx="10369152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/>
              <a:t>Thank you!</a:t>
            </a:r>
            <a:endParaRPr/>
          </a:p>
        </p:txBody>
      </p:sp>
      <p:grpSp>
        <p:nvGrpSpPr>
          <p:cNvPr id="204" name="Google Shape;204;p15"/>
          <p:cNvGrpSpPr/>
          <p:nvPr/>
        </p:nvGrpSpPr>
        <p:grpSpPr>
          <a:xfrm>
            <a:off x="2279576" y="251297"/>
            <a:ext cx="2520280" cy="369391"/>
            <a:chOff x="-1895297" y="3413718"/>
            <a:chExt cx="5437086" cy="830386"/>
          </a:xfrm>
        </p:grpSpPr>
        <p:pic>
          <p:nvPicPr>
            <p:cNvPr id="205" name="Google Shape;205;p15"/>
            <p:cNvPicPr preferRelativeResize="0"/>
            <p:nvPr/>
          </p:nvPicPr>
          <p:blipFill rotWithShape="1">
            <a:blip r:embed="rId3">
              <a:alphaModFix/>
            </a:blip>
            <a:srcRect l="43966" r="43966" b="36839"/>
            <a:stretch/>
          </p:blipFill>
          <p:spPr>
            <a:xfrm>
              <a:off x="-1895297" y="3413718"/>
              <a:ext cx="515384" cy="830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5"/>
            <p:cNvPicPr preferRelativeResize="0"/>
            <p:nvPr/>
          </p:nvPicPr>
          <p:blipFill rotWithShape="1">
            <a:blip r:embed="rId4">
              <a:alphaModFix/>
            </a:blip>
            <a:srcRect t="68200"/>
            <a:stretch/>
          </p:blipFill>
          <p:spPr>
            <a:xfrm>
              <a:off x="-1280157" y="3592898"/>
              <a:ext cx="4821946" cy="472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360" y="179289"/>
            <a:ext cx="1690017" cy="44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5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Streamer to Viewer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D5D3E-A6CB-4AE8-A224-81D97CB83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89" y="2125024"/>
            <a:ext cx="11297822" cy="28768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4B7900-106D-46F6-BB93-E70CA8938A88}"/>
              </a:ext>
            </a:extLst>
          </p:cNvPr>
          <p:cNvSpPr/>
          <p:nvPr/>
        </p:nvSpPr>
        <p:spPr>
          <a:xfrm>
            <a:off x="898634" y="2057400"/>
            <a:ext cx="4343400" cy="212834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13;p4">
            <a:extLst>
              <a:ext uri="{FF2B5EF4-FFF2-40B4-BE49-F238E27FC236}">
                <a16:creationId xmlns:a16="http://schemas.microsoft.com/office/drawing/2014/main" id="{B100C886-7B4D-4167-BD21-7E9761707374}"/>
              </a:ext>
            </a:extLst>
          </p:cNvPr>
          <p:cNvSpPr txBox="1">
            <a:spLocks/>
          </p:cNvSpPr>
          <p:nvPr/>
        </p:nvSpPr>
        <p:spPr>
          <a:xfrm>
            <a:off x="3935770" y="1674807"/>
            <a:ext cx="1936886" cy="45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94429"/>
              </a:buClr>
              <a:buSzPts val="3000"/>
            </a:pPr>
            <a:r>
              <a:rPr lang="en-US" sz="2000" dirty="0">
                <a:solidFill>
                  <a:schemeClr val="bg2"/>
                </a:solidFill>
              </a:rPr>
              <a:t>Ingest side</a:t>
            </a:r>
          </a:p>
        </p:txBody>
      </p:sp>
    </p:spTree>
    <p:extLst>
      <p:ext uri="{BB962C8B-B14F-4D97-AF65-F5344CB8AC3E}">
        <p14:creationId xmlns:p14="http://schemas.microsoft.com/office/powerpoint/2010/main" val="199407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Streamer to Viewer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484458-F90E-4C9B-A431-8AB82CFA4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517" y="1283980"/>
            <a:ext cx="7956736" cy="48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1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Super resolution(process of upscaling)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71CBDC-BCE3-437A-8A60-2B5A38BD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37" y="1517587"/>
            <a:ext cx="9939304" cy="48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 err="1"/>
              <a:t>LiveNAS</a:t>
            </a:r>
            <a:r>
              <a:rPr lang="en-US" dirty="0"/>
              <a:t> System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FFBDF-D793-42A7-8F2C-683542DB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59" y="2455775"/>
            <a:ext cx="11470687" cy="25353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Quality optimizing scheduler(1)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FFBDF-D793-42A7-8F2C-683542DB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945" y="1252556"/>
            <a:ext cx="6001325" cy="1326486"/>
          </a:xfrm>
          <a:prstGeom prst="rect">
            <a:avLst/>
          </a:prstGeom>
        </p:spPr>
      </p:pic>
      <p:sp>
        <p:nvSpPr>
          <p:cNvPr id="5" name="Google Shape;113;p4">
            <a:extLst>
              <a:ext uri="{FF2B5EF4-FFF2-40B4-BE49-F238E27FC236}">
                <a16:creationId xmlns:a16="http://schemas.microsoft.com/office/drawing/2014/main" id="{A6F657FD-A329-49D6-A56F-C6311B51F02A}"/>
              </a:ext>
            </a:extLst>
          </p:cNvPr>
          <p:cNvSpPr txBox="1">
            <a:spLocks/>
          </p:cNvSpPr>
          <p:nvPr/>
        </p:nvSpPr>
        <p:spPr>
          <a:xfrm>
            <a:off x="230873" y="1149983"/>
            <a:ext cx="5397417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sz="2300" dirty="0"/>
              <a:t>Splits its use between the high-quality Labels(patch), and live video</a:t>
            </a:r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06A797B6-4A8F-4E48-B121-66064626C65F}"/>
              </a:ext>
            </a:extLst>
          </p:cNvPr>
          <p:cNvSpPr txBox="1">
            <a:spLocks/>
          </p:cNvSpPr>
          <p:nvPr/>
        </p:nvSpPr>
        <p:spPr>
          <a:xfrm>
            <a:off x="309700" y="3133032"/>
            <a:ext cx="11411963" cy="947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sz="2300" dirty="0"/>
              <a:t>Goal: maximize </a:t>
            </a:r>
            <a:br>
              <a:rPr lang="en-US" sz="2300" dirty="0"/>
            </a:br>
            <a:r>
              <a:rPr lang="en-US" sz="2000" dirty="0"/>
              <a:t>(quality of live video +  </a:t>
            </a:r>
            <a:r>
              <a:rPr lang="en-US" sz="2000" dirty="0">
                <a:solidFill>
                  <a:schemeClr val="bg2"/>
                </a:solidFill>
              </a:rPr>
              <a:t>future discounted expected quality gain </a:t>
            </a:r>
            <a:r>
              <a:rPr lang="en-US" sz="2000" dirty="0"/>
              <a:t>due to online training)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C52B107-84FF-48E8-A7F0-BDD5EF4F7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33" y="4436834"/>
            <a:ext cx="4953098" cy="166754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F82D6C6-CB85-4789-80D3-E6C699ACD122}"/>
              </a:ext>
            </a:extLst>
          </p:cNvPr>
          <p:cNvSpPr/>
          <p:nvPr/>
        </p:nvSpPr>
        <p:spPr>
          <a:xfrm>
            <a:off x="7173310" y="1252556"/>
            <a:ext cx="1245476" cy="4580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Quality optimizing scheduler(2)</a:t>
            </a:r>
          </a:p>
        </p:txBody>
      </p:sp>
      <p:sp>
        <p:nvSpPr>
          <p:cNvPr id="5" name="Google Shape;113;p4">
            <a:extLst>
              <a:ext uri="{FF2B5EF4-FFF2-40B4-BE49-F238E27FC236}">
                <a16:creationId xmlns:a16="http://schemas.microsoft.com/office/drawing/2014/main" id="{A6F657FD-A329-49D6-A56F-C6311B51F02A}"/>
              </a:ext>
            </a:extLst>
          </p:cNvPr>
          <p:cNvSpPr txBox="1">
            <a:spLocks/>
          </p:cNvSpPr>
          <p:nvPr/>
        </p:nvSpPr>
        <p:spPr>
          <a:xfrm>
            <a:off x="190459" y="1144701"/>
            <a:ext cx="10790224" cy="57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sz="2300" dirty="0"/>
              <a:t>Used gradient ascent to find the gradient ascent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41D8E9-EBC8-4B25-9034-A6E6A88B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026" y="1775665"/>
            <a:ext cx="3594538" cy="19478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27CF17-5E7B-4BAB-8D50-E173F1D2F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92" y="1712563"/>
            <a:ext cx="5373408" cy="13406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40B45D-300C-4D0F-8128-262AA7562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92" y="2753304"/>
            <a:ext cx="5182007" cy="39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Patch sampler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FFBDF-D793-42A7-8F2C-683542DB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291" y="5276167"/>
            <a:ext cx="5670250" cy="12533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219CED-0E4A-446B-91A0-325D08570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59" y="977094"/>
            <a:ext cx="7539218" cy="407843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13F774E-8F14-4A5D-967D-EDCDA1921836}"/>
              </a:ext>
            </a:extLst>
          </p:cNvPr>
          <p:cNvSpPr/>
          <p:nvPr/>
        </p:nvSpPr>
        <p:spPr>
          <a:xfrm>
            <a:off x="6794937" y="5952791"/>
            <a:ext cx="1245476" cy="4580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04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136560" y="6529475"/>
            <a:ext cx="864981" cy="220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190459" y="44624"/>
            <a:ext cx="11811083" cy="872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dirty="0"/>
              <a:t>Content-adaptive trainer(1)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7FFBDF-D793-42A7-8F2C-683542DBC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202989"/>
            <a:ext cx="6001325" cy="132648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5A3DA05-E857-4B4E-B37B-87C0BF5B9F49}"/>
              </a:ext>
            </a:extLst>
          </p:cNvPr>
          <p:cNvSpPr/>
          <p:nvPr/>
        </p:nvSpPr>
        <p:spPr>
          <a:xfrm>
            <a:off x="9569668" y="5408229"/>
            <a:ext cx="1245476" cy="4580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113;p4">
            <a:extLst>
              <a:ext uri="{FF2B5EF4-FFF2-40B4-BE49-F238E27FC236}">
                <a16:creationId xmlns:a16="http://schemas.microsoft.com/office/drawing/2014/main" id="{85825780-551A-41D6-9BF5-3AC3F1D6F300}"/>
              </a:ext>
            </a:extLst>
          </p:cNvPr>
          <p:cNvSpPr txBox="1">
            <a:spLocks/>
          </p:cNvSpPr>
          <p:nvPr/>
        </p:nvSpPr>
        <p:spPr>
          <a:xfrm>
            <a:off x="293935" y="1134218"/>
            <a:ext cx="8991955" cy="68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r>
              <a:rPr lang="en-US" sz="2300" dirty="0"/>
              <a:t>Trade-off between GPU training cost and video quality gain</a:t>
            </a:r>
          </a:p>
          <a:p>
            <a:pPr>
              <a:buClr>
                <a:srgbClr val="494429"/>
              </a:buClr>
              <a:buSzPts val="3000"/>
            </a:pPr>
            <a:r>
              <a:rPr lang="en-US" sz="2300" dirty="0">
                <a:sym typeface="Wingdings" panose="05000000000000000000" pitchFamily="2" charset="2"/>
              </a:rPr>
              <a:t></a:t>
            </a:r>
            <a:r>
              <a:rPr lang="ko-KR" altLang="en-US" sz="2300" dirty="0">
                <a:sym typeface="Wingdings" panose="05000000000000000000" pitchFamily="2" charset="2"/>
              </a:rPr>
              <a:t> </a:t>
            </a:r>
            <a:r>
              <a:rPr lang="en-US" altLang="ko-KR" sz="2300" dirty="0">
                <a:sym typeface="Wingdings" panose="05000000000000000000" pitchFamily="2" charset="2"/>
              </a:rPr>
              <a:t>Scene change frequently = more GPU usage</a:t>
            </a:r>
            <a:endParaRPr lang="en-US" sz="2300" dirty="0"/>
          </a:p>
          <a:p>
            <a:pPr marL="342900" indent="-342900">
              <a:buClr>
                <a:srgbClr val="494429"/>
              </a:buClr>
              <a:buSzPts val="3000"/>
              <a:buFont typeface="Arial"/>
              <a:buChar char="▪"/>
            </a:pPr>
            <a:endParaRPr lang="en-US" sz="23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63DFD2-BD78-4B04-AEC0-B0F407A26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093" y="2026157"/>
            <a:ext cx="7450127" cy="306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27997"/>
      </p:ext>
    </p:extLst>
  </p:cSld>
  <p:clrMapOvr>
    <a:masterClrMapping/>
  </p:clrMapOvr>
</p:sld>
</file>

<file path=ppt/theme/theme1.xml><?xml version="1.0" encoding="utf-8"?>
<a:theme xmlns:a="http://schemas.openxmlformats.org/drawingml/2006/main" name="nsl2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273</Words>
  <Application>Microsoft Office PowerPoint</Application>
  <PresentationFormat>와이드스크린</PresentationFormat>
  <Paragraphs>54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Noto Sans Symbols</vt:lpstr>
      <vt:lpstr>Malgun Gothic</vt:lpstr>
      <vt:lpstr>Arial</vt:lpstr>
      <vt:lpstr>Calibri</vt:lpstr>
      <vt:lpstr>Courier New</vt:lpstr>
      <vt:lpstr>nsl2</vt:lpstr>
      <vt:lpstr>Neural-Enhanced Live Streaming : Improving Live Video Ingest via Online Learning</vt:lpstr>
      <vt:lpstr>Streamer to Viewer</vt:lpstr>
      <vt:lpstr>Streamer to Viewer</vt:lpstr>
      <vt:lpstr>Super resolution(process of upscaling)</vt:lpstr>
      <vt:lpstr>LiveNAS System</vt:lpstr>
      <vt:lpstr>Quality optimizing scheduler(1)</vt:lpstr>
      <vt:lpstr>Quality optimizing scheduler(2)</vt:lpstr>
      <vt:lpstr>Patch sampler</vt:lpstr>
      <vt:lpstr>Content-adaptive trainer(1)</vt:lpstr>
      <vt:lpstr>Content-adaptive trainer(2)</vt:lpstr>
      <vt:lpstr>Super-resolution processor</vt:lpstr>
      <vt:lpstr>LiveNAS System- review</vt:lpstr>
      <vt:lpstr>Implementation</vt:lpstr>
      <vt:lpstr>Evaluation(1) : used mahimahi emulator</vt:lpstr>
      <vt:lpstr>Evaluation(2) : used mahimahi emulator</vt:lpstr>
      <vt:lpstr>Real Example(1)</vt:lpstr>
      <vt:lpstr>Real Example(2)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Perceiving QUIC : Do Users Notice or Even Care?</dc:title>
  <dc:creator>jeongyeup.paek</dc:creator>
  <cp:lastModifiedBy>Richard Roberts</cp:lastModifiedBy>
  <cp:revision>39</cp:revision>
  <cp:lastPrinted>2021-08-05T03:53:20Z</cp:lastPrinted>
  <dcterms:created xsi:type="dcterms:W3CDTF">2014-03-19T10:21:19Z</dcterms:created>
  <dcterms:modified xsi:type="dcterms:W3CDTF">2021-08-18T19:57:46Z</dcterms:modified>
</cp:coreProperties>
</file>